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96" r:id="rId1"/>
  </p:sldMasterIdLst>
  <p:notesMasterIdLst>
    <p:notesMasterId r:id="rId3"/>
  </p:notesMasterIdLst>
  <p:sldIdLst>
    <p:sldId id="256" r:id="rId2"/>
  </p:sldIdLst>
  <p:sldSz cx="25195213" cy="18000663"/>
  <p:notesSz cx="6858000" cy="9144000"/>
  <p:defaultTextStyle>
    <a:defPPr>
      <a:defRPr lang="en-US"/>
    </a:defPPr>
    <a:lvl1pPr marL="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1pPr>
    <a:lvl2pPr marL="76151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2pPr>
    <a:lvl3pPr marL="152303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3pPr>
    <a:lvl4pPr marL="228455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4pPr>
    <a:lvl5pPr marL="3046070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5pPr>
    <a:lvl6pPr marL="3807588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6pPr>
    <a:lvl7pPr marL="4569106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7pPr>
    <a:lvl8pPr marL="5330621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8pPr>
    <a:lvl9pPr marL="6092139" algn="l" defTabSz="1523036" rtl="0" eaLnBrk="1" latinLnBrk="0" hangingPunct="1">
      <a:defRPr sz="2998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0" userDrawn="1">
          <p15:clr>
            <a:srgbClr val="A4A3A4"/>
          </p15:clr>
        </p15:guide>
        <p15:guide id="2" pos="79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5642"/>
    <a:srgbClr val="8A8565"/>
    <a:srgbClr val="334535"/>
    <a:srgbClr val="3E8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599" autoAdjust="0"/>
    <p:restoredTop sz="91852" autoAdjust="0"/>
  </p:normalViewPr>
  <p:slideViewPr>
    <p:cSldViewPr snapToGrid="0">
      <p:cViewPr varScale="1">
        <p:scale>
          <a:sx n="32" d="100"/>
          <a:sy n="32" d="100"/>
        </p:scale>
        <p:origin x="1752" y="108"/>
      </p:cViewPr>
      <p:guideLst>
        <p:guide orient="horz" pos="5670"/>
        <p:guide pos="793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B51B6645-1D87-4D51-91E3-D46E49AD82EF}" type="datetimeFigureOut">
              <a:rPr lang="fa-IR" smtClean="0"/>
              <a:t>1445/02/03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70000" y="1143000"/>
            <a:ext cx="43180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6CDFEF56-DFF9-4E92-B9C1-BF4A739C6A38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34267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r>
              <a:rPr lang="fa-IR" dirty="0"/>
              <a:t>صوت ارائه مقاله پیوست مقاله ارسال شود.</a:t>
            </a:r>
          </a:p>
          <a:p>
            <a:pPr algn="r" rtl="1"/>
            <a:r>
              <a:rPr lang="fa-IR" dirty="0"/>
              <a:t>حداکثر 10 دقیقه</a:t>
            </a:r>
          </a:p>
          <a:p>
            <a:pPr algn="r" rtl="1"/>
            <a:r>
              <a:rPr lang="fa-IR" dirty="0"/>
              <a:t>اختیاری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CDFEF56-DFF9-4E92-B9C1-BF4A739C6A38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61671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641" y="2945943"/>
            <a:ext cx="21415931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402" y="9454516"/>
            <a:ext cx="18896410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2674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54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0326" y="958369"/>
            <a:ext cx="5432718" cy="152547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172" y="958369"/>
            <a:ext cx="15983213" cy="152547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4040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6079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050" y="4487671"/>
            <a:ext cx="21730871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050" y="12046282"/>
            <a:ext cx="21730871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/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13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171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5076" y="4791843"/>
            <a:ext cx="10707966" cy="1142125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68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958373"/>
            <a:ext cx="21730871" cy="347929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456" y="4412664"/>
            <a:ext cx="10658754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456" y="6575242"/>
            <a:ext cx="10658754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5078" y="4412664"/>
            <a:ext cx="10711247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5078" y="6575242"/>
            <a:ext cx="10711247" cy="96711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92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95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14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1247" y="2591766"/>
            <a:ext cx="1275507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40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453" y="1200044"/>
            <a:ext cx="812611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1247" y="2591766"/>
            <a:ext cx="1275507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453" y="5400199"/>
            <a:ext cx="812611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19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171" y="958373"/>
            <a:ext cx="21730871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171" y="4791843"/>
            <a:ext cx="21730871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171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C085B-49FC-456B-87EE-439DA62344D4}" type="datetimeFigureOut">
              <a:rPr lang="en-US" smtClean="0"/>
              <a:pPr/>
              <a:t>2023/08/19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5915" y="16683952"/>
            <a:ext cx="8503384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4119" y="16683952"/>
            <a:ext cx="5668923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1E27FB-6C6B-428C-A47F-757250595A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1056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693E27D-95D3-4F7A-ADB1-99B2821237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25195213" cy="18000663"/>
          </a:xfrm>
          <a:prstGeom prst="rect">
            <a:avLst/>
          </a:prstGeom>
        </p:spPr>
      </p:pic>
      <p:sp>
        <p:nvSpPr>
          <p:cNvPr id="38" name="Rectangle 37"/>
          <p:cNvSpPr/>
          <p:nvPr/>
        </p:nvSpPr>
        <p:spPr>
          <a:xfrm>
            <a:off x="13828981" y="2478963"/>
            <a:ext cx="96071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عنوان دقیق پژوهش با فونت </a:t>
            </a:r>
            <a:r>
              <a:rPr lang="en-GB" sz="4000" b="1" dirty="0">
                <a:latin typeface="Times New Roman"/>
                <a:ea typeface="Times New Roman"/>
                <a:cs typeface="B Titr" pitchFamily="2" charset="-78"/>
              </a:rPr>
              <a:t>B </a:t>
            </a:r>
            <a:r>
              <a:rPr lang="en-GB" sz="4000" b="1" dirty="0" err="1">
                <a:latin typeface="Times New Roman"/>
                <a:ea typeface="Times New Roman"/>
                <a:cs typeface="B Titr" pitchFamily="2" charset="-78"/>
              </a:rPr>
              <a:t>Titr</a:t>
            </a:r>
            <a:r>
              <a:rPr lang="en-US" sz="4000" b="1" dirty="0">
                <a:latin typeface="Times New Roman"/>
                <a:ea typeface="Times New Roman"/>
                <a:cs typeface="B Titr" pitchFamily="2" charset="-78"/>
              </a:rPr>
              <a:t> </a:t>
            </a:r>
            <a:r>
              <a:rPr lang="fa-IR" sz="4000" b="1" dirty="0">
                <a:latin typeface="Times New Roman"/>
                <a:ea typeface="Times New Roman"/>
                <a:cs typeface="B Titr" pitchFamily="2" charset="-78"/>
              </a:rPr>
              <a:t> سایز 40</a:t>
            </a:r>
            <a:endParaRPr lang="en-US" dirty="0">
              <a:latin typeface="Times New Roman"/>
              <a:ea typeface="Times New Roman"/>
              <a:cs typeface="B Titr" pitchFamily="2" charset="-78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4759833" y="3725596"/>
            <a:ext cx="902826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fa-IR" sz="2800" baseline="30000" dirty="0">
                <a:latin typeface="Times New Roman"/>
                <a:ea typeface="Times New Roman"/>
                <a:cs typeface="B Zar" panose="00000400000000000000" pitchFamily="2" charset="-78"/>
              </a:rPr>
              <a:t>*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  <a:r>
              <a:rPr lang="ar-SA" sz="2800" dirty="0">
                <a:latin typeface="Times New Roman"/>
                <a:ea typeface="Times New Roman"/>
                <a:cs typeface="B Zar" panose="00000400000000000000" pitchFamily="2" charset="-78"/>
              </a:rPr>
              <a:t>، </a:t>
            </a:r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نام پژوهشگر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نویسنده مسئول: مدرک و مقطع  تحصیلی، دانشگاه  </a:t>
            </a: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  <a:p>
            <a:pPr algn="ctr" rtl="1"/>
            <a:r>
              <a:rPr lang="fa-IR" sz="2800" dirty="0">
                <a:latin typeface="Times New Roman"/>
                <a:ea typeface="Times New Roman"/>
                <a:cs typeface="B Zar" panose="00000400000000000000" pitchFamily="2" charset="-78"/>
              </a:rPr>
              <a:t>- مدرک و مقطع  تحصیلی، دانشگاه </a:t>
            </a:r>
            <a:endParaRPr lang="en-US" sz="2800" dirty="0">
              <a:latin typeface="Times New Roman"/>
              <a:ea typeface="Times New Roman"/>
              <a:cs typeface="B Zar" panose="00000400000000000000" pitchFamily="2" charset="-78"/>
            </a:endParaRPr>
          </a:p>
        </p:txBody>
      </p:sp>
      <p:sp>
        <p:nvSpPr>
          <p:cNvPr id="43" name="Rounded Rectangle 42"/>
          <p:cNvSpPr/>
          <p:nvPr/>
        </p:nvSpPr>
        <p:spPr bwMode="auto">
          <a:xfrm>
            <a:off x="17034285" y="5915223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44" name="Rectangle 43"/>
          <p:cNvSpPr/>
          <p:nvPr/>
        </p:nvSpPr>
        <p:spPr>
          <a:xfrm>
            <a:off x="17618798" y="5957186"/>
            <a:ext cx="32470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چکیده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14773892" y="7363140"/>
            <a:ext cx="926720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2800" dirty="0">
                <a:cs typeface="B Nazanin" pitchFamily="2" charset="-78"/>
              </a:rPr>
              <a:t>به‌منظور يكسان‌سازي مجموعه لازم است كه همة مقالات پوستری با طرحي يكسان و كاملاً هماهنگ تهيه و تايپ شوند. (رنگ‌بندی، جانمایی مطالب، دو ستونه بودن و اندازه ستون‌های چپ و راست و ...). اين راهنما به نويسندگان كمك مي‌كند تا مقالة خود را با طرح مورد قبول همایش تهيه نمايند. توجه شود كه فرمت ظاهري اين راهنما و نگارش آن منطبق بر دستورالعمل مورد قبول کنفرانس است.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اندازه پوستر باید 50 در 70 سانتیمتر باشد. ضروری است عنوان همایش و لوگوهای بالای پوستر حفظ شود و تغییر نکند. </a:t>
            </a:r>
            <a:endParaRPr lang="en-US" sz="2800" dirty="0">
              <a:cs typeface="B Nazanin" pitchFamily="2" charset="-78"/>
            </a:endParaRPr>
          </a:p>
          <a:p>
            <a:pPr algn="just" rtl="1"/>
            <a:r>
              <a:rPr lang="fa-IR" sz="2800" dirty="0">
                <a:cs typeface="B Nazanin" pitchFamily="2" charset="-78"/>
              </a:rPr>
              <a:t>براي تهیه پوستر، فقط از نرم افزار مايكروسافت نسخة 2007 به بعد استفاده كنيد. عنوان همة بخش‌ها با قلم 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Titr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</a:t>
            </a:r>
            <a:r>
              <a:rPr lang="en-GB" sz="2800" dirty="0">
                <a:cs typeface="B Nazanin" pitchFamily="2" charset="-78"/>
              </a:rPr>
              <a:t>37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پررنگ و عنوان زيربخش‌ها با قلم </a:t>
            </a:r>
            <a:r>
              <a:rPr lang="en-GB" sz="2800" dirty="0">
                <a:cs typeface="B Nazanin" pitchFamily="2" charset="-78"/>
              </a:rPr>
              <a:t>B </a:t>
            </a:r>
            <a:r>
              <a:rPr lang="en-GB" sz="2800" dirty="0" err="1">
                <a:cs typeface="B Nazanin" pitchFamily="2" charset="-78"/>
              </a:rPr>
              <a:t>Nazanin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 و اندازه 30 پررنگ تايپ شود. برای کلیه متون از حالت </a:t>
            </a:r>
            <a:r>
              <a:rPr lang="en-GB" sz="2800" dirty="0">
                <a:cs typeface="B Nazanin" pitchFamily="2" charset="-78"/>
              </a:rPr>
              <a:t>Justify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و براي تدوين بخشهای لاتين نيز بايستي کليه موارد مندرج در اين دستورالعمل رعايت شود و برای نگارش بخش های لاتین بايد از قلم </a:t>
            </a:r>
            <a:r>
              <a:rPr lang="en-GB" sz="2800" dirty="0">
                <a:cs typeface="B Nazanin" pitchFamily="2" charset="-78"/>
              </a:rPr>
              <a:t>Times New Roman</a:t>
            </a:r>
            <a:r>
              <a:rPr lang="fa-IR" sz="2800" dirty="0">
                <a:cs typeface="B Nazanin" pitchFamily="2" charset="-78"/>
              </a:rPr>
              <a:t> </a:t>
            </a:r>
            <a:r>
              <a:rPr lang="en-GB" sz="2800" dirty="0">
                <a:cs typeface="B Nazanin" pitchFamily="2" charset="-78"/>
              </a:rPr>
              <a:t> </a:t>
            </a:r>
            <a:r>
              <a:rPr lang="fa-IR" sz="2800" dirty="0">
                <a:cs typeface="B Nazanin" pitchFamily="2" charset="-78"/>
              </a:rPr>
              <a:t>با اندازه فونت دو شماره کمتر از حالت فارسي استفاده شود. </a:t>
            </a:r>
          </a:p>
          <a:p>
            <a:pPr algn="just" rtl="1"/>
            <a:r>
              <a:rPr lang="fa-IR" sz="2800" dirty="0">
                <a:cs typeface="B Nazanin" pitchFamily="2" charset="-78"/>
              </a:rPr>
              <a:t>واژه های کلیدی : .......، ........، </a:t>
            </a:r>
            <a:endParaRPr lang="en-US" sz="2800" dirty="0">
              <a:cs typeface="B Nazanin" pitchFamily="2" charset="-78"/>
            </a:endParaRPr>
          </a:p>
          <a:p>
            <a:pPr algn="just" rtl="1"/>
            <a:endParaRPr lang="fa-IR" sz="2800" dirty="0">
              <a:cs typeface="B Nazanin" pitchFamily="2" charset="-78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7996893" y="3931421"/>
            <a:ext cx="5001915" cy="780576"/>
            <a:chOff x="12149678" y="12860106"/>
            <a:chExt cx="5001915" cy="780576"/>
          </a:xfrm>
          <a:solidFill>
            <a:srgbClr val="4A5642"/>
          </a:solidFill>
        </p:grpSpPr>
        <p:sp>
          <p:nvSpPr>
            <p:cNvPr id="48" name="Rounded Rectangle 47"/>
            <p:cNvSpPr/>
            <p:nvPr/>
          </p:nvSpPr>
          <p:spPr bwMode="auto">
            <a:xfrm>
              <a:off x="12149678" y="12860106"/>
              <a:ext cx="5001915" cy="780576"/>
            </a:xfrm>
            <a:prstGeom prst="roundRect">
              <a:avLst/>
            </a:prstGeom>
            <a:grpFill/>
            <a:ln>
              <a:noFill/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defTabSz="4483882" rtl="1">
                <a:defRPr/>
              </a:pPr>
              <a:endParaRPr lang="en-US" sz="8901" dirty="0"/>
            </a:p>
          </p:txBody>
        </p:sp>
        <p:sp>
          <p:nvSpPr>
            <p:cNvPr id="49" name="Text Box 103"/>
            <p:cNvSpPr txBox="1">
              <a:spLocks noChangeArrowheads="1"/>
            </p:cNvSpPr>
            <p:nvPr/>
          </p:nvSpPr>
          <p:spPr bwMode="auto">
            <a:xfrm>
              <a:off x="12315764" y="12937566"/>
              <a:ext cx="3692730" cy="672373"/>
            </a:xfrm>
            <a:prstGeom prst="rect">
              <a:avLst/>
            </a:prstGeom>
            <a:grpFill/>
            <a:ln>
              <a:noFill/>
              <a:headEnd/>
              <a:tailEnd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square" lIns="117231" tIns="58615" rIns="117231" bIns="58615">
              <a:spAutoFit/>
            </a:bodyPr>
            <a:lstStyle/>
            <a:p>
              <a:pPr algn="ctr" defTabSz="2675186" rtl="1">
                <a:spcBef>
                  <a:spcPct val="50000"/>
                </a:spcBef>
              </a:pPr>
              <a:r>
                <a:rPr lang="fa-IR" sz="3600" b="1" dirty="0">
                  <a:solidFill>
                    <a:schemeClr val="bg1"/>
                  </a:solidFill>
                  <a:cs typeface="B Titr" pitchFamily="2" charset="-78"/>
                </a:rPr>
                <a:t>مقدمه یا بیان مسئله</a:t>
              </a:r>
              <a:endParaRPr lang="en-US" sz="3600" b="1" dirty="0">
                <a:solidFill>
                  <a:schemeClr val="bg1"/>
                </a:solidFill>
                <a:cs typeface="B Titr" pitchFamily="2" charset="-78"/>
              </a:endParaRPr>
            </a:p>
          </p:txBody>
        </p:sp>
      </p:grpSp>
      <p:pic>
        <p:nvPicPr>
          <p:cNvPr id="50" name="Picture 6" descr="F:\my art\Hamayesh haye karbordi\PPT\omran\box3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955520" y="3513300"/>
            <a:ext cx="873696" cy="1028607"/>
          </a:xfrm>
          <a:prstGeom prst="rect">
            <a:avLst/>
          </a:prstGeom>
          <a:noFill/>
        </p:spPr>
      </p:pic>
      <p:sp>
        <p:nvSpPr>
          <p:cNvPr id="51" name="Rectangle 50"/>
          <p:cNvSpPr/>
          <p:nvPr/>
        </p:nvSpPr>
        <p:spPr>
          <a:xfrm>
            <a:off x="7014831" y="5048735"/>
            <a:ext cx="681415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defRPr/>
            </a:pPr>
            <a:r>
              <a:rPr lang="fa-IR" sz="3200" dirty="0">
                <a:cs typeface="B Nazanin" pitchFamily="2" charset="-78"/>
              </a:rPr>
              <a:t>مقدمه یا بیان مسئله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</a:t>
            </a:r>
            <a:endParaRPr lang="en-US" sz="3200" dirty="0">
              <a:cs typeface="B Nazanin" pitchFamily="2" charset="-78"/>
            </a:endParaRP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>
              <a:defRPr/>
            </a:pPr>
            <a:endParaRPr lang="fa-IR" sz="3200" dirty="0">
              <a:cs typeface="B Nazanin" pitchFamily="2" charset="-78"/>
            </a:endParaRPr>
          </a:p>
        </p:txBody>
      </p:sp>
      <p:sp>
        <p:nvSpPr>
          <p:cNvPr id="52" name="Rounded Rectangle 51"/>
          <p:cNvSpPr/>
          <p:nvPr/>
        </p:nvSpPr>
        <p:spPr bwMode="auto">
          <a:xfrm>
            <a:off x="7992875" y="8905950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3" name="Rectangle 52"/>
          <p:cNvSpPr/>
          <p:nvPr/>
        </p:nvSpPr>
        <p:spPr>
          <a:xfrm>
            <a:off x="8038025" y="8969811"/>
            <a:ext cx="37866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اهداف و روش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7014831" y="9861865"/>
            <a:ext cx="678101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اهداف و روش پژوهش با فونت </a:t>
            </a:r>
            <a:r>
              <a:rPr lang="en-GB" sz="3200" dirty="0">
                <a:cs typeface="B Nazanin" pitchFamily="2" charset="-78"/>
              </a:rPr>
              <a:t> 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GB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بین 100 تا 110 کلمه</a:t>
            </a:r>
            <a:endParaRPr lang="en-US" sz="3200" dirty="0">
              <a:cs typeface="B Nazanin" pitchFamily="2" charset="-78"/>
            </a:endParaRP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</a:p>
          <a:p>
            <a:pPr algn="just" rtl="1"/>
            <a:r>
              <a:rPr lang="en-US" sz="3200" dirty="0">
                <a:cs typeface="B Nazanin" pitchFamily="2" charset="-78"/>
              </a:rPr>
              <a:t>.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56" name="Rounded Rectangle 55"/>
          <p:cNvSpPr/>
          <p:nvPr/>
        </p:nvSpPr>
        <p:spPr bwMode="auto">
          <a:xfrm>
            <a:off x="1019144" y="4169955"/>
            <a:ext cx="5001915" cy="749834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4483882" rtl="1">
              <a:defRPr/>
            </a:pPr>
            <a:endParaRPr lang="en-US" sz="8901" dirty="0"/>
          </a:p>
        </p:txBody>
      </p:sp>
      <p:sp>
        <p:nvSpPr>
          <p:cNvPr id="58" name="Rectangle 57"/>
          <p:cNvSpPr/>
          <p:nvPr/>
        </p:nvSpPr>
        <p:spPr>
          <a:xfrm>
            <a:off x="1440042" y="4198559"/>
            <a:ext cx="293381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600" b="1" dirty="0">
                <a:solidFill>
                  <a:schemeClr val="bg1"/>
                </a:solidFill>
                <a:cs typeface="B Titr" pitchFamily="2" charset="-78"/>
              </a:rPr>
              <a:t>یافته‌های پژوهش</a:t>
            </a: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90543" y="5390934"/>
            <a:ext cx="535273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یافته های پژوهش با فونت </a:t>
            </a:r>
            <a:r>
              <a:rPr lang="en-GB" sz="3200" dirty="0">
                <a:cs typeface="B Nazanin" pitchFamily="2" charset="-78"/>
              </a:rPr>
              <a:t>B </a:t>
            </a:r>
            <a:r>
              <a:rPr lang="en-GB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 سایز 32 بین 60 تا 70 کلمه و موردی (الف، ب، ج، ...)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الف)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ب)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ج)</a:t>
            </a:r>
          </a:p>
        </p:txBody>
      </p:sp>
      <p:sp>
        <p:nvSpPr>
          <p:cNvPr id="60" name="Rounded Rectangle 59"/>
          <p:cNvSpPr/>
          <p:nvPr/>
        </p:nvSpPr>
        <p:spPr bwMode="auto">
          <a:xfrm>
            <a:off x="1022564" y="8811329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defTabSz="2675186" rtl="1">
              <a:spcBef>
                <a:spcPct val="50000"/>
              </a:spcBef>
            </a:pPr>
            <a:endParaRPr lang="en-US" sz="36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1440042" y="8869065"/>
            <a:ext cx="31918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2675186" rtl="1">
              <a:spcBef>
                <a:spcPct val="50000"/>
              </a:spcBef>
            </a:pPr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راهبردهای پیشنهادی</a:t>
            </a:r>
            <a:endParaRPr lang="en-US" sz="3200" b="1" dirty="0">
              <a:solidFill>
                <a:schemeClr val="bg1"/>
              </a:solidFill>
              <a:cs typeface="B Titr" pitchFamily="2" charset="-78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790543" y="9977815"/>
            <a:ext cx="54490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sz="3200" dirty="0">
                <a:cs typeface="B Nazanin" pitchFamily="2" charset="-78"/>
              </a:rPr>
              <a:t>راهبردهای پیشنهادی با فونت </a:t>
            </a:r>
            <a:r>
              <a:rPr lang="en-US" sz="3200" dirty="0">
                <a:cs typeface="B Nazanin" pitchFamily="2" charset="-78"/>
              </a:rPr>
              <a:t>B </a:t>
            </a:r>
            <a:r>
              <a:rPr lang="en-US" sz="3200" dirty="0" err="1">
                <a:cs typeface="B Nazanin" pitchFamily="2" charset="-78"/>
              </a:rPr>
              <a:t>Nazanin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>
                <a:cs typeface="B Nazanin" pitchFamily="2" charset="-78"/>
              </a:rPr>
              <a:t>سایز 32 به صورت موردی با جداکننده :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</a:p>
          <a:p>
            <a:pPr algn="just" rtl="1"/>
            <a:r>
              <a:rPr lang="fa-IR" sz="3200" dirty="0">
                <a:cs typeface="B Nazanin" pitchFamily="2" charset="-78"/>
              </a:rPr>
              <a:t>-</a:t>
            </a:r>
            <a:endParaRPr lang="en-US" sz="3200" dirty="0">
              <a:cs typeface="B Nazanin" pitchFamily="2" charset="-78"/>
            </a:endParaRPr>
          </a:p>
        </p:txBody>
      </p:sp>
      <p:sp>
        <p:nvSpPr>
          <p:cNvPr id="64" name="Rounded Rectangle 63"/>
          <p:cNvSpPr/>
          <p:nvPr/>
        </p:nvSpPr>
        <p:spPr bwMode="auto">
          <a:xfrm>
            <a:off x="1084024" y="13655691"/>
            <a:ext cx="5001915" cy="780576"/>
          </a:xfrm>
          <a:prstGeom prst="roundRect">
            <a:avLst/>
          </a:prstGeom>
          <a:solidFill>
            <a:srgbClr val="4A564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 algn="ctr" rtl="1"/>
            <a:r>
              <a:rPr lang="fa-IR" sz="3200" b="1" dirty="0">
                <a:solidFill>
                  <a:schemeClr val="bg1"/>
                </a:solidFill>
                <a:cs typeface="B Titr" pitchFamily="2" charset="-78"/>
              </a:rPr>
              <a:t>منابع</a:t>
            </a:r>
            <a:endParaRPr lang="en-US" sz="3200" dirty="0">
              <a:solidFill>
                <a:schemeClr val="bg1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17715033" y="15141224"/>
            <a:ext cx="35908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endParaRPr lang="en-US" sz="3200" dirty="0"/>
          </a:p>
        </p:txBody>
      </p:sp>
      <p:sp>
        <p:nvSpPr>
          <p:cNvPr id="67" name="Rectangle 66"/>
          <p:cNvSpPr/>
          <p:nvPr/>
        </p:nvSpPr>
        <p:spPr>
          <a:xfrm>
            <a:off x="790543" y="14790323"/>
            <a:ext cx="1218485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Shaista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, F., Lo, M. C., &amp; Yeo, A. (2013). A Repositioning Strategy for Rural Tourism</a:t>
            </a:r>
          </a:p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Destination in Malaysia- Integrating Tourist, Industry,.pp410-419.</a:t>
            </a:r>
          </a:p>
        </p:txBody>
      </p:sp>
      <p:sp>
        <p:nvSpPr>
          <p:cNvPr id="20" name="Content Placeholder 19"/>
          <p:cNvSpPr>
            <a:spLocks noGrp="1"/>
          </p:cNvSpPr>
          <p:nvPr>
            <p:ph idx="1"/>
          </p:nvPr>
        </p:nvSpPr>
        <p:spPr>
          <a:xfrm flipV="1">
            <a:off x="1705298" y="17540730"/>
            <a:ext cx="21730871" cy="466114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dirty="0"/>
              <a:t>     </a:t>
            </a:r>
          </a:p>
        </p:txBody>
      </p:sp>
      <p:pic>
        <p:nvPicPr>
          <p:cNvPr id="34" name="Picture 6" descr="F:\my art\Hamayesh haye karbordi\PPT\omran\box3.png">
            <a:extLst>
              <a:ext uri="{FF2B5EF4-FFF2-40B4-BE49-F238E27FC236}">
                <a16:creationId xmlns:a16="http://schemas.microsoft.com/office/drawing/2014/main" id="{EC0A726A-D1D7-4573-9F6D-E50832EDF6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1083892" y="5583771"/>
            <a:ext cx="873696" cy="1028607"/>
          </a:xfrm>
          <a:prstGeom prst="rect">
            <a:avLst/>
          </a:prstGeom>
          <a:noFill/>
        </p:spPr>
      </p:pic>
      <p:pic>
        <p:nvPicPr>
          <p:cNvPr id="35" name="Picture 6" descr="F:\my art\Hamayesh haye karbordi\PPT\omran\box3.png">
            <a:extLst>
              <a:ext uri="{FF2B5EF4-FFF2-40B4-BE49-F238E27FC236}">
                <a16:creationId xmlns:a16="http://schemas.microsoft.com/office/drawing/2014/main" id="{04A3D4BA-4660-4FE6-A965-AFBDDDA214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3652569"/>
            <a:ext cx="873696" cy="1028607"/>
          </a:xfrm>
          <a:prstGeom prst="rect">
            <a:avLst/>
          </a:prstGeom>
          <a:noFill/>
        </p:spPr>
      </p:pic>
      <p:pic>
        <p:nvPicPr>
          <p:cNvPr id="36" name="Picture 6" descr="F:\my art\Hamayesh haye karbordi\PPT\omran\box3.png">
            <a:extLst>
              <a:ext uri="{FF2B5EF4-FFF2-40B4-BE49-F238E27FC236}">
                <a16:creationId xmlns:a16="http://schemas.microsoft.com/office/drawing/2014/main" id="{366738AB-18D1-418C-9E23-69634E16B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2018668" y="8442629"/>
            <a:ext cx="873696" cy="1028607"/>
          </a:xfrm>
          <a:prstGeom prst="rect">
            <a:avLst/>
          </a:prstGeom>
          <a:noFill/>
        </p:spPr>
      </p:pic>
      <p:pic>
        <p:nvPicPr>
          <p:cNvPr id="37" name="Picture 6" descr="F:\my art\Hamayesh haye karbordi\PPT\omran\box3.png">
            <a:extLst>
              <a:ext uri="{FF2B5EF4-FFF2-40B4-BE49-F238E27FC236}">
                <a16:creationId xmlns:a16="http://schemas.microsoft.com/office/drawing/2014/main" id="{765710F6-0416-48B3-9D81-C7DA8961F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74196" y="8473327"/>
            <a:ext cx="873696" cy="1028607"/>
          </a:xfrm>
          <a:prstGeom prst="rect">
            <a:avLst/>
          </a:prstGeom>
          <a:noFill/>
        </p:spPr>
      </p:pic>
      <p:pic>
        <p:nvPicPr>
          <p:cNvPr id="39" name="Picture 6" descr="F:\my art\Hamayesh haye karbordi\PPT\omran\box3.png">
            <a:extLst>
              <a:ext uri="{FF2B5EF4-FFF2-40B4-BE49-F238E27FC236}">
                <a16:creationId xmlns:a16="http://schemas.microsoft.com/office/drawing/2014/main" id="{99701046-4771-4841-843D-D26A033882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084087" y="13265514"/>
            <a:ext cx="873696" cy="10286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2002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449</TotalTime>
  <Words>380</Words>
  <Application>Microsoft Office PowerPoint</Application>
  <PresentationFormat>Custom</PresentationFormat>
  <Paragraphs>42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ConfME.ir</dc:title>
  <dc:creator>Jamshidi</dc:creator>
  <cp:keywords>MohsenJDZ</cp:keywords>
  <cp:lastModifiedBy>IT_Raymand</cp:lastModifiedBy>
  <cp:revision>64</cp:revision>
  <cp:lastPrinted>2015-05-08T18:45:21Z</cp:lastPrinted>
  <dcterms:created xsi:type="dcterms:W3CDTF">2015-05-08T18:10:50Z</dcterms:created>
  <dcterms:modified xsi:type="dcterms:W3CDTF">2023-08-19T07:15:10Z</dcterms:modified>
</cp:coreProperties>
</file>